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10" d="100"/>
          <a:sy n="110" d="100"/>
        </p:scale>
        <p:origin x="1770" y="78"/>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1/14/2021</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1/14/2021</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2021/01/14</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855711"/>
            <a:ext cx="6591300" cy="5692584"/>
          </a:xfrm>
          <a:prstGeom prst="rect">
            <a:avLst/>
          </a:prstGeom>
          <a:solidFill>
            <a:schemeClr val="bg1">
              <a:lumMod val="95000"/>
            </a:schemeClr>
          </a:solidFill>
        </p:spPr>
        <p:txBody>
          <a:bodyPr wrap="square">
            <a:spAutoFit/>
          </a:bodyPr>
          <a:lstStyle/>
          <a:p>
            <a:pPr algn="r" rtl="1">
              <a:lnSpc>
                <a:spcPct val="150000"/>
              </a:lnSpc>
              <a:spcAft>
                <a:spcPts val="800"/>
              </a:spcAft>
            </a:pPr>
            <a:r>
              <a:rPr lang="ar-SA" sz="1100" b="1" dirty="0" smtClean="0">
                <a:solidFill>
                  <a:srgbClr val="00B050"/>
                </a:solidFill>
                <a:latin typeface="Calibri" panose="020F0502020204030204" pitchFamily="34" charset="0"/>
                <a:ea typeface="Calibri" panose="020F0502020204030204" pitchFamily="34" charset="0"/>
              </a:rPr>
              <a:t>بورصة الكويت تحقق أول مكاسب أسبوعية </a:t>
            </a:r>
            <a:r>
              <a:rPr lang="ar-SA" sz="1100" b="1" smtClean="0">
                <a:solidFill>
                  <a:srgbClr val="00B050"/>
                </a:solidFill>
                <a:latin typeface="Calibri" panose="020F0502020204030204" pitchFamily="34" charset="0"/>
                <a:ea typeface="Calibri" panose="020F0502020204030204" pitchFamily="34" charset="0"/>
              </a:rPr>
              <a:t>منذ </a:t>
            </a:r>
            <a:r>
              <a:rPr lang="ar-SA" sz="1100" b="1" smtClean="0">
                <a:solidFill>
                  <a:srgbClr val="00B050"/>
                </a:solidFill>
                <a:latin typeface="Calibri" panose="020F0502020204030204" pitchFamily="34" charset="0"/>
                <a:ea typeface="Calibri" panose="020F0502020204030204" pitchFamily="34" charset="0"/>
              </a:rPr>
              <a:t>منتصف شهر </a:t>
            </a:r>
            <a:r>
              <a:rPr lang="ar-SA" sz="1100" b="1" dirty="0" smtClean="0">
                <a:solidFill>
                  <a:srgbClr val="00B050"/>
                </a:solidFill>
                <a:latin typeface="Calibri" panose="020F0502020204030204" pitchFamily="34" charset="0"/>
                <a:ea typeface="Calibri" panose="020F0502020204030204" pitchFamily="34" charset="0"/>
              </a:rPr>
              <a:t>ديسمبر الماضي</a:t>
            </a:r>
          </a:p>
          <a:p>
            <a:pPr algn="r" rtl="1">
              <a:lnSpc>
                <a:spcPct val="150000"/>
              </a:lnSpc>
              <a:spcAft>
                <a:spcPts val="800"/>
              </a:spcAft>
            </a:pPr>
            <a:r>
              <a:rPr lang="ar-SA" sz="1050" dirty="0" smtClean="0">
                <a:latin typeface="Calibri" panose="020F0502020204030204" pitchFamily="34" charset="0"/>
                <a:ea typeface="Calibri" panose="020F0502020204030204" pitchFamily="34" charset="0"/>
              </a:rPr>
              <a:t>أنهت </a:t>
            </a:r>
            <a:r>
              <a:rPr lang="ar-SA" sz="1050" dirty="0">
                <a:latin typeface="Calibri" panose="020F0502020204030204" pitchFamily="34" charset="0"/>
                <a:ea typeface="Calibri" panose="020F0502020204030204" pitchFamily="34" charset="0"/>
              </a:rPr>
              <a:t>بورصة الكويت تعاملاتها للأسبوع الثاني من العام 2021 والمنتهي في االرابع عشر من يناير على ارتفاع جماعي في أداء مؤشراتها بالمقارنة مع اقفال الأسبوع الماضي، حيث ارتفع مؤشر السوق العام بنسبة 2.2%، ومؤشر السوق الأول بنسبة 2.5%،  ومؤشر السوق الرئيسي بنسبة 1.1%. كما ارتفع المعدل اليومي لقيمة الأسهم المتداولة بنسبة 34.3% إلى 45.3 مليون د.ك خلال الأسبوع بالمقارنة مع 33.7 مليون د.ك للأسبوع الماضي، وكذلك المعدل اليومي لكمية الأسهم المتداولة بنسبة 15.6% إلي 260 مليون سهم بالمقارنة مع 225 مليون سهم</a:t>
            </a:r>
            <a:r>
              <a:rPr lang="ar-SA" sz="1050" dirty="0" smtClean="0">
                <a:latin typeface="Calibri" panose="020F0502020204030204" pitchFamily="34" charset="0"/>
                <a:ea typeface="Calibri" panose="020F0502020204030204" pitchFamily="34" charset="0"/>
              </a:rPr>
              <a:t>.</a:t>
            </a:r>
          </a:p>
          <a:p>
            <a:pPr algn="r"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050" dirty="0">
                <a:latin typeface="Calibri" panose="020F0502020204030204" pitchFamily="34" charset="0"/>
                <a:ea typeface="Calibri" panose="020F0502020204030204" pitchFamily="34" charset="0"/>
              </a:rPr>
              <a:t>جاء أداء مؤشرات البورصة خلال تداولات جلسات الأسبوع ايجابيا بشكل عام، حيث أقفلت كافة جلسات الأسبوع- عدا جلسة قبل نهاية الأسبوع والتي تراجعت هامشيا على أثر استقالة الحكومة- على مكاسب سوقية ملحوظة، وذلك مع عودة الشهية الإستثمارية للمتعاملين، واستمرار عمليات الشراء الإنتقائي على شريحة واسعة من أسهم السوق الأول بشكل لافت، كما أن ارتفاع المعدل اليومي لقيم التداول بشكل ملحوظ يؤكد على استمرار التدفقات النقدية نحو هذه الأسهم، الأمر الذي دفع كل من مؤشر السوق العام، مؤشر السوق الأول وكذلك مؤشر قطاع البنوك إلى تحقيق أول مكاسب أسبوعية منذ منتصف شهر ديسمبر الماضي،  حيث أغلق مؤشر السوق العام، </a:t>
            </a:r>
            <a:r>
              <a:rPr lang="ar-SA" sz="1050" dirty="0" smtClean="0">
                <a:latin typeface="Calibri" panose="020F0502020204030204" pitchFamily="34" charset="0"/>
                <a:ea typeface="Calibri" panose="020F0502020204030204" pitchFamily="34" charset="0"/>
              </a:rPr>
              <a:t>والسوق </a:t>
            </a:r>
            <a:r>
              <a:rPr lang="ar-SA" sz="1050" dirty="0">
                <a:latin typeface="Calibri" panose="020F0502020204030204" pitchFamily="34" charset="0"/>
                <a:ea typeface="Calibri" panose="020F0502020204030204" pitchFamily="34" charset="0"/>
              </a:rPr>
              <a:t>الأول عند أعلى مستوياتهما له منذ أواخر شهر أكتوبر الماضي عند 5,656 نقطة، 6,183 نقطة على التوالي، ومن جهة أخرى لا تزال الأوساط الإقتصادية تترقب البيانات المالية السنوية للشركات المدرجة بشكل عام وقطاع البنوك بشكل خاص، وما يتبعها من التوزيعات السنوية، والتي تعتبر من أهم المحفزات الإيجابية خلال الفترة الحالية. </a:t>
            </a:r>
          </a:p>
          <a:p>
            <a:pPr algn="justLow" rtl="1">
              <a:lnSpc>
                <a:spcPct val="150000"/>
              </a:lnSpc>
              <a:spcAft>
                <a:spcPts val="800"/>
              </a:spcAft>
            </a:pPr>
            <a:r>
              <a:rPr lang="ar-SA" sz="1050" dirty="0">
                <a:latin typeface="Calibri" panose="020F0502020204030204" pitchFamily="34" charset="0"/>
                <a:ea typeface="Calibri" panose="020F0502020204030204" pitchFamily="34" charset="0"/>
              </a:rPr>
              <a:t>أما أسهم السوق الرئيسي فقد شهدت مزيدا من الضغوط البيعية على العديد من الأسهم خلال الفترة، خاصة تلك الأسهم التي نجحت في تحقيق مكاسب سوقية واضحة خلال الفترة الماضية، وهو ما جعل أداء المؤشر الأقل بين بقية المؤشرات</a:t>
            </a:r>
            <a:r>
              <a:rPr lang="ar-SA" sz="1050" dirty="0" smtClean="0">
                <a:latin typeface="Calibri" panose="020F0502020204030204" pitchFamily="34" charset="0"/>
                <a:ea typeface="Calibri" panose="020F0502020204030204" pitchFamily="34" charset="0"/>
              </a:rPr>
              <a:t>.</a:t>
            </a: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 </a:t>
            </a:r>
            <a:r>
              <a:rPr lang="ar-SA" sz="1100" b="1" u="sng" dirty="0">
                <a:latin typeface="Calibri" panose="020F0502020204030204" pitchFamily="34" charset="0"/>
                <a:ea typeface="Calibri" panose="020F0502020204030204" pitchFamily="34" charset="0"/>
                <a:cs typeface="Calibri" panose="020F0502020204030204" pitchFamily="34" charset="0"/>
              </a:rPr>
              <a:t>أهم افصاحات الشركات خلال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الفترة</a:t>
            </a:r>
          </a:p>
          <a:p>
            <a:pPr marL="171450" lvl="0" indent="-171450" algn="justLow" rtl="1">
              <a:lnSpc>
                <a:spcPct val="150000"/>
              </a:lnSpc>
              <a:spcAft>
                <a:spcPts val="800"/>
              </a:spcAft>
              <a:buFont typeface="Wingdings" panose="05000000000000000000" pitchFamily="2" charset="2"/>
              <a:buChar char="§"/>
            </a:pPr>
            <a:r>
              <a:rPr lang="ar-SA" sz="1050" dirty="0">
                <a:solidFill>
                  <a:prstClr val="black"/>
                </a:solidFill>
                <a:latin typeface="Calibri" panose="020F0502020204030204" pitchFamily="34" charset="0"/>
                <a:ea typeface="Calibri" panose="020F0502020204030204" pitchFamily="34" charset="0"/>
              </a:rPr>
              <a:t>أعلنت بورصة الكويت عن نتائج المراجعة السنوية للشركات المدرجة لعام 2021، والتي سوف تدخل حيز التنفيذ اعتبارا من يوم الأحد الموافق 14 فبراير المقبل عن الأتي:</a:t>
            </a:r>
            <a:endParaRPr lang="en-US" sz="1050" dirty="0">
              <a:solidFill>
                <a:prstClr val="black"/>
              </a:solidFill>
              <a:latin typeface="Calibri" panose="020F0502020204030204" pitchFamily="34" charset="0"/>
              <a:ea typeface="Calibri" panose="020F0502020204030204" pitchFamily="34" charset="0"/>
            </a:endParaRPr>
          </a:p>
          <a:p>
            <a:pPr marL="228600" lvl="0" algn="justLow" rtl="1">
              <a:lnSpc>
                <a:spcPct val="150000"/>
              </a:lnSpc>
              <a:spcAft>
                <a:spcPts val="800"/>
              </a:spcAft>
            </a:pPr>
            <a:r>
              <a:rPr lang="ar-SA" sz="1050" b="1" dirty="0">
                <a:solidFill>
                  <a:prstClr val="black"/>
                </a:solidFill>
                <a:latin typeface="Calibri" panose="020F0502020204030204" pitchFamily="34" charset="0"/>
                <a:ea typeface="Calibri" panose="020F0502020204030204" pitchFamily="34" charset="0"/>
              </a:rPr>
              <a:t>أولا: </a:t>
            </a:r>
            <a:r>
              <a:rPr lang="ar-SA" sz="1050" dirty="0">
                <a:solidFill>
                  <a:prstClr val="black"/>
                </a:solidFill>
                <a:latin typeface="Calibri" panose="020F0502020204030204" pitchFamily="34" charset="0"/>
                <a:ea typeface="Calibri" panose="020F0502020204030204" pitchFamily="34" charset="0"/>
              </a:rPr>
              <a:t>انتقال  كل من شركة الإستثمارات الوطنية، شركة مجموعة الامتياز الاستثمارية، شركة عقارات الكويت، شركة الخليج للكابلات والصناعات الكهربائية وشركة ألافكو لتمويل شراء وتأجير الطائرات من السوق الرئيسي إلى السوق </a:t>
            </a:r>
            <a:r>
              <a:rPr lang="ar-SA" sz="1050" dirty="0" smtClean="0">
                <a:solidFill>
                  <a:prstClr val="black"/>
                </a:solidFill>
                <a:latin typeface="Calibri" panose="020F0502020204030204" pitchFamily="34" charset="0"/>
                <a:ea typeface="Calibri" panose="020F0502020204030204" pitchFamily="34" charset="0"/>
              </a:rPr>
              <a:t>الأول.</a:t>
            </a:r>
            <a:endParaRPr lang="en-US" sz="1050" dirty="0">
              <a:solidFill>
                <a:prstClr val="black"/>
              </a:solidFill>
              <a:latin typeface="Calibri" panose="020F0502020204030204" pitchFamily="34" charset="0"/>
              <a:ea typeface="Calibri" panose="020F0502020204030204" pitchFamily="34" charset="0"/>
            </a:endParaRPr>
          </a:p>
        </p:txBody>
      </p:sp>
      <p:sp>
        <p:nvSpPr>
          <p:cNvPr id="14" name="TextBox 13"/>
          <p:cNvSpPr txBox="1"/>
          <p:nvPr/>
        </p:nvSpPr>
        <p:spPr>
          <a:xfrm>
            <a:off x="152400" y="2647539"/>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91993544"/>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1866"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91300" cy="7186583"/>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تابع أهم </a:t>
            </a:r>
            <a:r>
              <a:rPr lang="ar-SA" sz="1100" b="1" u="sng" dirty="0">
                <a:latin typeface="Calibri" panose="020F0502020204030204" pitchFamily="34" charset="0"/>
                <a:ea typeface="Calibri" panose="020F0502020204030204" pitchFamily="34" charset="0"/>
                <a:cs typeface="Calibri" panose="020F0502020204030204" pitchFamily="34" charset="0"/>
              </a:rPr>
              <a:t>افصاحات الشركات خلال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الفترة</a:t>
            </a:r>
            <a:endParaRPr lang="en-US" sz="1100" dirty="0"/>
          </a:p>
          <a:p>
            <a:pPr marL="228600" algn="justLow" rtl="1">
              <a:lnSpc>
                <a:spcPct val="150000"/>
              </a:lnSpc>
              <a:spcAft>
                <a:spcPts val="800"/>
              </a:spcAft>
            </a:pPr>
            <a:r>
              <a:rPr lang="ar-SA" sz="1050" b="1" dirty="0" smtClean="0">
                <a:latin typeface="Calibri" panose="020F0502020204030204" pitchFamily="34" charset="0"/>
                <a:ea typeface="Calibri" panose="020F0502020204030204" pitchFamily="34" charset="0"/>
              </a:rPr>
              <a:t>ثانيا</a:t>
            </a:r>
            <a:r>
              <a:rPr lang="ar-SA" sz="1050" dirty="0">
                <a:latin typeface="Calibri" panose="020F0502020204030204" pitchFamily="34" charset="0"/>
                <a:ea typeface="Calibri" panose="020F0502020204030204" pitchFamily="34" charset="0"/>
              </a:rPr>
              <a:t>: تم منح كل من </a:t>
            </a:r>
            <a:r>
              <a:rPr lang="ar-SA" sz="1050" dirty="0">
                <a:solidFill>
                  <a:srgbClr val="000000"/>
                </a:solidFill>
                <a:latin typeface="Calibri" panose="020F0502020204030204" pitchFamily="34" charset="0"/>
                <a:ea typeface="Calibri" panose="020F0502020204030204" pitchFamily="34" charset="0"/>
              </a:rPr>
              <a:t>شركة ميزان القابضة والشركة المتكاملة القابضة</a:t>
            </a:r>
            <a:r>
              <a:rPr lang="ar-SA" sz="1050" dirty="0">
                <a:latin typeface="Calibri" panose="020F0502020204030204" pitchFamily="34" charset="0"/>
                <a:ea typeface="Calibri" panose="020F0502020204030204" pitchFamily="34" charset="0"/>
              </a:rPr>
              <a:t> فترة سنة لتوفيق أوضاعها على أن تبقى خلال هذه الفترة في السوق الأول.</a:t>
            </a:r>
            <a:endParaRPr lang="en-US" sz="105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وافق مجلس إدارة شركة الصالحية العقارية على العرض المُقدم من غير المُلزم من جانب شركة وفرة العقارية لشراء برج الراية 2 بقيمة 58 مليون د.ك.</a:t>
            </a:r>
            <a:endParaRPr lang="en-US" sz="105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أفاد مجلس إدارة الشركة الكويتية السورية القابضة خلال اجتماعه يوم الثلاثاء الموافق 12 من الشهر الجاري أن عرض الإستحواذ الإلزامي المُقدم من السيد/ سالم الحوسني لشراء الأسهم المتبقية بسعر </a:t>
            </a:r>
            <a:r>
              <a:rPr lang="ar-SA" sz="1050" dirty="0" smtClean="0">
                <a:latin typeface="Calibri" panose="020F0502020204030204" pitchFamily="34" charset="0"/>
                <a:ea typeface="Calibri" panose="020F0502020204030204" pitchFamily="34" charset="0"/>
              </a:rPr>
              <a:t>30 فلس </a:t>
            </a:r>
            <a:r>
              <a:rPr lang="ar-SA" sz="1050" dirty="0">
                <a:latin typeface="Calibri" panose="020F0502020204030204" pitchFamily="34" charset="0"/>
                <a:ea typeface="Calibri" panose="020F0502020204030204" pitchFamily="34" charset="0"/>
              </a:rPr>
              <a:t>للسهم الواحد يعتبر عرضا غير مناسب، وأن هذه التوصية غير مُلزمة للسادة المساهمين، وأن قرار البيع من </a:t>
            </a:r>
            <a:r>
              <a:rPr lang="ar-SA" sz="1050" dirty="0" smtClean="0">
                <a:latin typeface="Calibri" panose="020F0502020204030204" pitchFamily="34" charset="0"/>
                <a:ea typeface="Calibri" panose="020F0502020204030204" pitchFamily="34" charset="0"/>
              </a:rPr>
              <a:t>عدمه شأن </a:t>
            </a:r>
            <a:r>
              <a:rPr lang="ar-SA" sz="1050" dirty="0">
                <a:latin typeface="Calibri" panose="020F0502020204030204" pitchFamily="34" charset="0"/>
                <a:ea typeface="Calibri" panose="020F0502020204030204" pitchFamily="34" charset="0"/>
              </a:rPr>
              <a:t>خاص </a:t>
            </a:r>
            <a:r>
              <a:rPr lang="ar-SA" sz="1050" dirty="0" smtClean="0">
                <a:latin typeface="Calibri" panose="020F0502020204030204" pitchFamily="34" charset="0"/>
                <a:ea typeface="Calibri" panose="020F0502020204030204" pitchFamily="34" charset="0"/>
              </a:rPr>
              <a:t>بهم.</a:t>
            </a:r>
            <a:endParaRPr lang="ar-SA" sz="1050" dirty="0" smtClean="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حصلت شركة ألافكو لتمويل شراء وتأجير الطائرات على تمويل قصير الآجل من البنوك المحلية بقيمة 78.9 مليون دولار أمريكي، بغرض الوفاء </a:t>
            </a:r>
            <a:r>
              <a:rPr lang="ar-SA" sz="1050" dirty="0" smtClean="0">
                <a:latin typeface="Calibri" panose="020F0502020204030204" pitchFamily="34" charset="0"/>
                <a:ea typeface="Calibri" panose="020F0502020204030204" pitchFamily="34" charset="0"/>
              </a:rPr>
              <a:t>بمتطلبات الشركة </a:t>
            </a:r>
            <a:r>
              <a:rPr lang="ar-SA" sz="1050" dirty="0">
                <a:latin typeface="Calibri" panose="020F0502020204030204" pitchFamily="34" charset="0"/>
                <a:ea typeface="Calibri" panose="020F0502020204030204" pitchFamily="34" charset="0"/>
              </a:rPr>
              <a:t>التشغيلية قصيرة الآجل.</a:t>
            </a:r>
            <a:endParaRPr lang="en-US" sz="105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سوف تنعقد الجمعية العامة العادية لشركة ألافكو لتمويل شراء وتأجير الطائرات يوم الأربعاء الموافق 27 يناير 2021 لمناقشة جدول أعمال الجمعية، واعتماد تقرير مجلس الإدارة عن السنة المالية المنتهية في 30/09/2020.</a:t>
            </a:r>
            <a:endParaRPr lang="en-US" sz="105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تراجعت أرباح شركة المجموعة التعليمية القابضة بنسبة 11.3% إلى 1.85 مليون د.ك للربع الأول المنتهي في 30 نوفمبر 2020، بالمقارنة مع الربع المماثل 30 نوفمبر 2019.</a:t>
            </a:r>
            <a:endParaRPr lang="en-US" sz="105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أفادت شركة سند لبيع وشراء الأسهم والسندات بتغيير الهدف من التملك في شركة انجازات للتنمية العقارية.</a:t>
            </a:r>
            <a:endParaRPr lang="en-US" sz="105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سوف تنعقد الجمعية العامة غير العادية لشركة كامكو للإستثمار يوم الأربعاء الموافق 27 يناير 2021، لمناقشة تعديل مواد من عقد التاسيس والنظام الأساسي للشركة.</a:t>
            </a:r>
            <a:endParaRPr lang="en-US" sz="105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أقرت الهيئة الإدارية لصندوق بيتك كابيتال ريت توزيع أرباح نقدية بنسبة 0.375% من القيمة الأسمية للوحدة وذلك عن شهر ديسمبر 2020، على أن يكون تاريخ حيازة السهم هو  الأحد الموافق 24 يناير 2021.</a:t>
            </a:r>
            <a:endParaRPr lang="en-US" sz="105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وافقت الجمعية العامة غير العادية المؤجلة لشركة الديرة القابضة على تخفيض رأس مال الشركة، بغرض اطفاء الخسائر المتراكمة البالغة 16.2 مليون د.ك، وكذلك زيادة رأس مال الشركة بمبلغ 5.6 د.ك، عن طريق تسوية مديونية أحد المساهمين</a:t>
            </a:r>
            <a:r>
              <a:rPr lang="ar-SA" sz="1050" dirty="0" smtClean="0">
                <a:latin typeface="Calibri" panose="020F0502020204030204" pitchFamily="34" charset="0"/>
                <a:ea typeface="Calibri" panose="020F0502020204030204" pitchFamily="34" charset="0"/>
              </a:rPr>
              <a:t>.</a:t>
            </a:r>
            <a:endParaRPr lang="en-US" sz="1050" dirty="0">
              <a:latin typeface="Calibri" panose="020F0502020204030204" pitchFamily="34" charset="0"/>
              <a:ea typeface="Calibri" panose="020F0502020204030204" pitchFamily="34" charset="0"/>
            </a:endParaRPr>
          </a:p>
          <a:p>
            <a:pPr algn="justLow" rtl="1">
              <a:lnSpc>
                <a:spcPct val="150000"/>
              </a:lnSpc>
              <a:spcAft>
                <a:spcPts val="800"/>
              </a:spcAft>
            </a:pPr>
            <a:r>
              <a:rPr lang="ar-SA" sz="1200" b="1" u="sng" dirty="0" smtClean="0"/>
              <a:t>أسعار </a:t>
            </a:r>
            <a:r>
              <a:rPr lang="ar-SA" sz="1200" b="1" u="sng" dirty="0"/>
              <a:t>النفط </a:t>
            </a:r>
            <a:endParaRPr lang="ar-SA" sz="1200" b="1" u="sng"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050" dirty="0">
                <a:latin typeface="Calibri" panose="020F0502020204030204" pitchFamily="34" charset="0"/>
                <a:ea typeface="Calibri" panose="020F0502020204030204" pitchFamily="34" charset="0"/>
              </a:rPr>
              <a:t>واصل سعر خام برنت سلسلة الصعود خلال تداولات الأسبوع، متجاوزا مستوى ال 57 دولار أمريكي للمرة الأولى منذ أواخر شهر فبراير </a:t>
            </a:r>
            <a:r>
              <a:rPr lang="ar-SA" sz="1050" dirty="0" smtClean="0">
                <a:latin typeface="Calibri" panose="020F0502020204030204" pitchFamily="34" charset="0"/>
                <a:ea typeface="Calibri" panose="020F0502020204030204" pitchFamily="34" charset="0"/>
              </a:rPr>
              <a:t>الماضي بدعم من خطط المملكة العربية السعودية لتقييد الإمدادات، كما أشارت بعض التقارير إلى مخاوف من نقص في الإمدادات، ناهيك عن تراجع مخزونات النفط الأمريكية بمقدار 3.2 مليون برميل خلال الأسبوع المنتهي في الثامن من يناير 2021، وفقا لما أشارت إليه إدارة معلومات الطاقة الأمريكية</a:t>
            </a:r>
            <a:r>
              <a:rPr lang="ar-SA" sz="1050" dirty="0">
                <a:latin typeface="Calibri" panose="020F0502020204030204" pitchFamily="34" charset="0"/>
                <a:ea typeface="Calibri" panose="020F0502020204030204" pitchFamily="34" charset="0"/>
              </a:rPr>
              <a:t>. </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a:t>
            </a:r>
            <a:r>
              <a:rPr lang="ar-SA" sz="1000" dirty="0" smtClean="0"/>
              <a:t>التكنولوجيا بنسبة 5.6%، تلاه قطاع الصناعة بنسبة 4.6%، في حين كان قطاع السلع الإستهلاكية </a:t>
            </a:r>
            <a:r>
              <a:rPr lang="ar-SA" sz="1000" dirty="0"/>
              <a:t>أول الخاسرين بنسبة </a:t>
            </a:r>
            <a:r>
              <a:rPr lang="ar-SA" sz="1000" dirty="0" smtClean="0"/>
              <a:t>2.2%، ثم قطاع المنافع بنسبة 1.5%.</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البنوك</a:t>
            </a:r>
            <a:r>
              <a:rPr lang="ar-SA" sz="1000" dirty="0" smtClean="0"/>
              <a:t> وقطاع الصناعة</a:t>
            </a:r>
            <a:r>
              <a:rPr lang="ar-KW" sz="1000" dirty="0" smtClean="0"/>
              <a:t> </a:t>
            </a:r>
            <a:r>
              <a:rPr lang="ar-KW" sz="1000" dirty="0"/>
              <a:t>وقطاع</a:t>
            </a:r>
            <a:r>
              <a:rPr lang="ar-SA" sz="1000" dirty="0"/>
              <a:t> الخدمات المالية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43.1</a:t>
            </a:r>
            <a:r>
              <a:rPr lang="ar-KW" sz="1000" dirty="0" smtClean="0"/>
              <a:t>%</a:t>
            </a:r>
            <a:r>
              <a:rPr lang="ar-SA" sz="1000" dirty="0" smtClean="0"/>
              <a:t>، 16.8% 13.5%</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العقار </a:t>
            </a:r>
            <a:r>
              <a:rPr lang="ar-KW" sz="1000" dirty="0" smtClean="0"/>
              <a:t>وقطاع </a:t>
            </a:r>
            <a:r>
              <a:rPr lang="ar-SA" sz="1000" dirty="0" smtClean="0"/>
              <a:t>البنوك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31.5</a:t>
            </a:r>
            <a:r>
              <a:rPr lang="ar-KW" sz="1000" dirty="0" smtClean="0"/>
              <a:t>%</a:t>
            </a:r>
            <a:r>
              <a:rPr lang="ar-SA" sz="1000" dirty="0" smtClean="0"/>
              <a:t>،</a:t>
            </a:r>
            <a:r>
              <a:rPr lang="ar-KW" sz="1000" dirty="0" smtClean="0"/>
              <a:t> </a:t>
            </a:r>
            <a:r>
              <a:rPr lang="ar-SA" sz="1000" dirty="0" smtClean="0"/>
              <a:t>27.6</a:t>
            </a:r>
            <a:r>
              <a:rPr lang="ar-KW" sz="1000" dirty="0" smtClean="0"/>
              <a:t>%و</a:t>
            </a:r>
            <a:r>
              <a:rPr lang="ar-SA" sz="1000" dirty="0" smtClean="0"/>
              <a:t> 19.4%</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4200401230"/>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8570"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102505842"/>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8571"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929675528"/>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8572"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641964"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بنك </a:t>
            </a:r>
            <a:r>
              <a:rPr lang="ar-SA" sz="1000" dirty="0"/>
              <a:t>الكويت الوطني </a:t>
            </a:r>
            <a:r>
              <a:rPr lang="ar-SA" sz="1000" dirty="0" smtClean="0"/>
              <a:t>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27.8</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850 فلس مرتفعا بنسبة 0.5%</a:t>
            </a:r>
            <a:r>
              <a:rPr lang="ar-KW" sz="1000" dirty="0" smtClean="0"/>
              <a:t>،</a:t>
            </a:r>
            <a:r>
              <a:rPr lang="ar-SA" sz="1000" dirty="0" smtClean="0"/>
              <a:t> وجاء سهم </a:t>
            </a:r>
            <a:r>
              <a:rPr lang="ar-SA" sz="1000" dirty="0"/>
              <a:t>بيت التمويل الكويتي بالمركز </a:t>
            </a:r>
            <a:r>
              <a:rPr lang="ar-SA" sz="1000" dirty="0" smtClean="0"/>
              <a:t>الثاني </a:t>
            </a:r>
            <a:r>
              <a:rPr lang="ar-SA" sz="1000" dirty="0"/>
              <a:t>بقيمة تداول بلغ</a:t>
            </a:r>
            <a:r>
              <a:rPr lang="ar-KW" sz="1000" dirty="0"/>
              <a:t>ت</a:t>
            </a:r>
            <a:r>
              <a:rPr lang="ar-SA" sz="1000" dirty="0"/>
              <a:t> </a:t>
            </a:r>
            <a:r>
              <a:rPr lang="ar-SA" sz="1000" dirty="0" smtClean="0"/>
              <a:t>26.7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698 فلس مرتفعا بنسبة 2.4%، </a:t>
            </a:r>
            <a:r>
              <a:rPr lang="ar-KW" sz="1000" dirty="0" smtClean="0"/>
              <a:t>ثم </a:t>
            </a:r>
            <a:r>
              <a:rPr lang="ar-SA" sz="1000" dirty="0" smtClean="0"/>
              <a:t>جاء سهم</a:t>
            </a:r>
            <a:r>
              <a:rPr lang="ar-KW" sz="1000" dirty="0" smtClean="0"/>
              <a:t> </a:t>
            </a:r>
            <a:r>
              <a:rPr lang="ar-SA" sz="1000" dirty="0" smtClean="0"/>
              <a:t>شركة الإتصالات المتنقلة بالمركز </a:t>
            </a:r>
            <a:r>
              <a:rPr lang="ar-KW" sz="1000" dirty="0" smtClean="0"/>
              <a:t>الثالث</a:t>
            </a:r>
            <a:r>
              <a:rPr lang="ar-SA" sz="1000" dirty="0" smtClean="0"/>
              <a:t> بقيمة </a:t>
            </a:r>
            <a:r>
              <a:rPr lang="ar-SA" sz="1000" dirty="0"/>
              <a:t>تداول </a:t>
            </a:r>
            <a:r>
              <a:rPr lang="ar-SA" sz="1000" dirty="0" smtClean="0"/>
              <a:t>بلغت 19.9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630 فلس</a:t>
            </a:r>
            <a:r>
              <a:rPr lang="ar-SA" sz="1000" dirty="0"/>
              <a:t> </a:t>
            </a:r>
            <a:r>
              <a:rPr lang="ar-SA" sz="1000" dirty="0" smtClean="0"/>
              <a:t>مرتفعا بنسبة 2.9%.</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5,823</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5,357</a:t>
            </a:r>
            <a:r>
              <a:rPr lang="ar-KW" sz="1000" dirty="0" smtClean="0"/>
              <a:t> </a:t>
            </a:r>
            <a:r>
              <a:rPr lang="ar-KW" sz="1000" dirty="0"/>
              <a:t>مليون </a:t>
            </a:r>
            <a:r>
              <a:rPr lang="ar-KW" sz="1000" dirty="0" smtClean="0"/>
              <a:t>د.ك</a:t>
            </a:r>
            <a:r>
              <a:rPr lang="ar-SA" sz="1000" dirty="0" smtClean="0"/>
              <a:t>، ثم شركة الإتصالات المتنقلة </a:t>
            </a:r>
            <a:r>
              <a:rPr lang="ar-KW" sz="1000" dirty="0" smtClean="0"/>
              <a:t>بالمرتبة </a:t>
            </a:r>
            <a:r>
              <a:rPr lang="ar-KW" sz="1000" dirty="0"/>
              <a:t>الثالثة بقيمة رأسمالية بلغت </a:t>
            </a:r>
            <a:r>
              <a:rPr lang="ar-SA" sz="1000" dirty="0" smtClean="0"/>
              <a:t>2,726</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614167523"/>
              </p:ext>
            </p:extLst>
          </p:nvPr>
        </p:nvGraphicFramePr>
        <p:xfrm>
          <a:off x="152400" y="1184716"/>
          <a:ext cx="6591300" cy="4029075"/>
        </p:xfrm>
        <a:graphic>
          <a:graphicData uri="http://schemas.openxmlformats.org/presentationml/2006/ole">
            <mc:AlternateContent xmlns:mc="http://schemas.openxmlformats.org/markup-compatibility/2006">
              <mc:Choice xmlns:v="urn:schemas-microsoft-com:vml" Requires="v">
                <p:oleObj spid="_x0000_s136862"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52400" y="1184716"/>
                        <a:ext cx="65913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56782567"/>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863"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التجارة والإستثمار العقاري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7.8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44</a:t>
            </a:r>
            <a:r>
              <a:rPr lang="ar-KW" sz="1000" dirty="0" smtClean="0"/>
              <a:t> </a:t>
            </a:r>
            <a:r>
              <a:rPr lang="ar-SA" sz="1000" dirty="0" smtClean="0"/>
              <a:t>فلس متراجعا بنسبة 11.1%</a:t>
            </a:r>
            <a:r>
              <a:rPr lang="ar-KW" sz="1000" dirty="0" smtClean="0"/>
              <a:t>، </a:t>
            </a:r>
            <a:r>
              <a:rPr lang="ar-SA" sz="1000" dirty="0" smtClean="0"/>
              <a:t>وجاء سهم شركة الصناعات الهندسية الثقيلة وبناء السفن بالمركز الثاني </a:t>
            </a:r>
            <a:r>
              <a:rPr lang="ar-SA" sz="1000" dirty="0"/>
              <a:t>بقيمة تداول </a:t>
            </a:r>
            <a:r>
              <a:rPr lang="ar-SA" sz="1000" dirty="0" smtClean="0"/>
              <a:t>بلغت 7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432 </a:t>
            </a:r>
            <a:r>
              <a:rPr lang="ar-SA" sz="1000" dirty="0"/>
              <a:t>فلس </a:t>
            </a:r>
            <a:r>
              <a:rPr lang="ar-SA" sz="1000" dirty="0" smtClean="0"/>
              <a:t>مرتفعا </a:t>
            </a:r>
            <a:r>
              <a:rPr lang="ar-SA" sz="1000" dirty="0"/>
              <a:t>بنسبة </a:t>
            </a:r>
            <a:r>
              <a:rPr lang="ar-SA" sz="1000" dirty="0" smtClean="0"/>
              <a:t>9.4%، ثم جاء </a:t>
            </a:r>
            <a:r>
              <a:rPr lang="ar-SA" sz="1000" dirty="0"/>
              <a:t>سهم</a:t>
            </a:r>
            <a:r>
              <a:rPr lang="ar-KW" sz="1000" dirty="0"/>
              <a:t> </a:t>
            </a:r>
            <a:r>
              <a:rPr lang="ar-SA" sz="1000" dirty="0" smtClean="0"/>
              <a:t>شركة عقارات الكويت بالمركز الثالث </a:t>
            </a:r>
            <a:r>
              <a:rPr lang="ar-SA" sz="1000" dirty="0"/>
              <a:t>بقيمة تداول </a:t>
            </a:r>
            <a:r>
              <a:rPr lang="ar-SA" sz="1000" dirty="0" smtClean="0"/>
              <a:t>بلغ</a:t>
            </a:r>
            <a:r>
              <a:rPr lang="ar-KW" sz="1000" dirty="0" smtClean="0"/>
              <a:t>ت</a:t>
            </a:r>
            <a:r>
              <a:rPr lang="ar-SA" sz="1000" dirty="0" smtClean="0"/>
              <a:t> 4.6 مليون د.ك،</a:t>
            </a:r>
            <a:r>
              <a:rPr lang="ar-KW" sz="1000" dirty="0" smtClean="0"/>
              <a:t> </a:t>
            </a:r>
            <a:r>
              <a:rPr lang="ar-SA" sz="1000" dirty="0"/>
              <a:t>لينهي بذلك </a:t>
            </a:r>
            <a:r>
              <a:rPr lang="ar-KW" sz="1000" dirty="0"/>
              <a:t>تداولات الأسبوع </a:t>
            </a:r>
            <a:r>
              <a:rPr lang="ar-SA" sz="1000" dirty="0" smtClean="0"/>
              <a:t>عند سعر 112 فلس مرتفعا بنسبة 5.7%.</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639</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432</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2981016498"/>
              </p:ext>
            </p:extLst>
          </p:nvPr>
        </p:nvGraphicFramePr>
        <p:xfrm>
          <a:off x="166689" y="1150938"/>
          <a:ext cx="6577012" cy="2314575"/>
        </p:xfrm>
        <a:graphic>
          <a:graphicData uri="http://schemas.openxmlformats.org/presentationml/2006/ole">
            <mc:AlternateContent xmlns:mc="http://schemas.openxmlformats.org/markup-compatibility/2006">
              <mc:Choice xmlns:v="urn:schemas-microsoft-com:vml" Requires="v">
                <p:oleObj spid="_x0000_s135141"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83563585"/>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5142"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4008646749"/>
              </p:ext>
            </p:extLst>
          </p:nvPr>
        </p:nvGraphicFramePr>
        <p:xfrm>
          <a:off x="157163" y="3673475"/>
          <a:ext cx="6591300" cy="2314575"/>
        </p:xfrm>
        <a:graphic>
          <a:graphicData uri="http://schemas.openxmlformats.org/presentationml/2006/ole">
            <mc:AlternateContent xmlns:mc="http://schemas.openxmlformats.org/markup-compatibility/2006">
              <mc:Choice xmlns:v="urn:schemas-microsoft-com:vml" Requires="v">
                <p:oleObj spid="_x0000_s138193" name="Worksheet" r:id="rId5" imgW="6486562" imgH="2314575" progId="Excel.Sheet.12">
                  <p:link updateAutomatic="1"/>
                </p:oleObj>
              </mc:Choice>
              <mc:Fallback>
                <p:oleObj name="Worksheet" r:id="rId5" imgW="6486562" imgH="2314575" progId="Excel.Sheet.12">
                  <p:link updateAutomatic="1"/>
                  <p:pic>
                    <p:nvPicPr>
                      <p:cNvPr id="0" name=""/>
                      <p:cNvPicPr/>
                      <p:nvPr/>
                    </p:nvPicPr>
                    <p:blipFill>
                      <a:blip r:embed="rId6"/>
                      <a:stretch>
                        <a:fillRect/>
                      </a:stretch>
                    </p:blipFill>
                    <p:spPr>
                      <a:xfrm>
                        <a:off x="157163" y="3673475"/>
                        <a:ext cx="659130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79918487"/>
              </p:ext>
            </p:extLst>
          </p:nvPr>
        </p:nvGraphicFramePr>
        <p:xfrm>
          <a:off x="161924" y="1150938"/>
          <a:ext cx="6591301" cy="2314575"/>
        </p:xfrm>
        <a:graphic>
          <a:graphicData uri="http://schemas.openxmlformats.org/presentationml/2006/ole">
            <mc:AlternateContent xmlns:mc="http://schemas.openxmlformats.org/markup-compatibility/2006">
              <mc:Choice xmlns:v="urn:schemas-microsoft-com:vml" Requires="v">
                <p:oleObj spid="_x0000_s138194"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61924" y="1150938"/>
                        <a:ext cx="6591301"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565891680"/>
              </p:ext>
            </p:extLst>
          </p:nvPr>
        </p:nvGraphicFramePr>
        <p:xfrm>
          <a:off x="161924" y="6134100"/>
          <a:ext cx="6586539" cy="2314575"/>
        </p:xfrm>
        <a:graphic>
          <a:graphicData uri="http://schemas.openxmlformats.org/presentationml/2006/ole">
            <mc:AlternateContent xmlns:mc="http://schemas.openxmlformats.org/markup-compatibility/2006">
              <mc:Choice xmlns:v="urn:schemas-microsoft-com:vml" Requires="v">
                <p:oleObj spid="_x0000_s138195"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1924" y="6134100"/>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17798</TotalTime>
  <Words>1386</Words>
  <Application>Microsoft Office PowerPoint</Application>
  <PresentationFormat>On-screen Show (4:3)</PresentationFormat>
  <Paragraphs>74</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3713</cp:revision>
  <cp:lastPrinted>2019-01-10T11:21:43Z</cp:lastPrinted>
  <dcterms:created xsi:type="dcterms:W3CDTF">2015-01-14T07:25:06Z</dcterms:created>
  <dcterms:modified xsi:type="dcterms:W3CDTF">2021-01-14T12:12:15Z</dcterms:modified>
</cp:coreProperties>
</file>